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5"/>
  </p:notesMasterIdLst>
  <p:sldIdLst>
    <p:sldId id="259" r:id="rId5"/>
    <p:sldId id="258" r:id="rId6"/>
    <p:sldId id="260" r:id="rId7"/>
    <p:sldId id="282" r:id="rId8"/>
    <p:sldId id="281" r:id="rId9"/>
    <p:sldId id="257" r:id="rId10"/>
    <p:sldId id="280" r:id="rId11"/>
    <p:sldId id="279" r:id="rId12"/>
    <p:sldId id="271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303" r:id="rId21"/>
    <p:sldId id="287" r:id="rId22"/>
    <p:sldId id="297" r:id="rId23"/>
    <p:sldId id="298" r:id="rId24"/>
    <p:sldId id="299" r:id="rId25"/>
    <p:sldId id="300" r:id="rId26"/>
    <p:sldId id="301" r:id="rId27"/>
    <p:sldId id="304" r:id="rId28"/>
    <p:sldId id="291" r:id="rId29"/>
    <p:sldId id="293" r:id="rId30"/>
    <p:sldId id="292" r:id="rId31"/>
    <p:sldId id="294" r:id="rId32"/>
    <p:sldId id="296" r:id="rId33"/>
    <p:sldId id="305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6970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28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812" r:id="rId27"/>
    <p:sldLayoutId id="2147483813" r:id="rId28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369212"/>
            <a:ext cx="811106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877355" y="3520677"/>
            <a:ext cx="7436912" cy="2389056"/>
          </a:xfrm>
        </p:spPr>
        <p:txBody>
          <a:bodyPr>
            <a:normAutofit/>
          </a:bodyPr>
          <a:lstStyle/>
          <a:p>
            <a:r>
              <a:rPr lang="en-US" dirty="0"/>
              <a:t>CS6330 Final Project</a:t>
            </a:r>
          </a:p>
          <a:p>
            <a:endParaRPr lang="en-US" dirty="0"/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(George)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First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403992806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  <a:p>
            <a:pPr lvl="1"/>
            <a:r>
              <a:rPr lang="en-US" dirty="0"/>
              <a:t>Our baseline model was a Logistic Regression Classifier. We tested a velocity only and acceleration only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094F6D-3A5C-5DBA-5E4C-63F3A46F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FA46C-9BC0-1A20-A018-4F86C325F5C5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BF4A-38E4-0DD9-03B0-124F6C32B88F}"/>
              </a:ext>
            </a:extLst>
          </p:cNvPr>
          <p:cNvSpPr txBox="1"/>
          <p:nvPr/>
        </p:nvSpPr>
        <p:spPr>
          <a:xfrm>
            <a:off x="5381625" y="5950461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Acceleration Only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1E417-51A3-7C49-E7DD-8DB242D2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70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980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Iteration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Model</a:t>
            </a:r>
          </a:p>
          <a:p>
            <a:pPr lvl="1"/>
            <a:r>
              <a:rPr lang="en-US" dirty="0"/>
              <a:t>We next tried a model using both angular velocity and acceleration, then applied a low pass filter to smooth the data.  The results were slightly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BDF-216F-2552-2A56-2C680606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59" y="2613392"/>
            <a:ext cx="4666481" cy="368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918147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Logistic Model</a:t>
            </a:r>
          </a:p>
          <a:p>
            <a:pPr lvl="1"/>
            <a:r>
              <a:rPr lang="en-US" dirty="0"/>
              <a:t>After looking at the outliers, we added an additional EWMA (exponentially weighted moving average) filter with a half-life of 100ms to add more trend data to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667C9-F937-7ADB-93AB-4B9BBF45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2" y="2683933"/>
            <a:ext cx="4494556" cy="35495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033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KNN model did the best, outperforming all other models.  All models were built on stratified Train Test data and compared using a separate validation dataset</a:t>
            </a:r>
          </a:p>
          <a:p>
            <a:pPr lvl="1"/>
            <a:r>
              <a:rPr lang="en-US" dirty="0"/>
              <a:t>However, the KNN might not translate well to embedded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850C83-F9B0-C720-C631-2B72AE39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72524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0.9688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0.9703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0.9961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0.9818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1759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765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8" name="gf.mp4">
            <a:hlinkClick r:id="" action="ppaction://media"/>
            <a:extLst>
              <a:ext uri="{FF2B5EF4-FFF2-40B4-BE49-F238E27FC236}">
                <a16:creationId xmlns:a16="http://schemas.microsoft.com/office/drawing/2014/main" id="{EA19FA93-0A75-30B3-3079-30683C69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433" y="1656210"/>
            <a:ext cx="5681133" cy="4260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1179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lvl="1"/>
            <a:r>
              <a:rPr lang="en-US" dirty="0"/>
              <a:t>The CART analysis shows that the </a:t>
            </a:r>
            <a:r>
              <a:rPr lang="en-US"/>
              <a:t>exponentially weighted </a:t>
            </a:r>
            <a:r>
              <a:rPr lang="en-US" dirty="0"/>
              <a:t>filtered terms have the greatest significance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6" y="3354908"/>
            <a:ext cx="3380810" cy="266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1412"/>
              </p:ext>
            </p:extLst>
          </p:nvPr>
        </p:nvGraphicFramePr>
        <p:xfrm>
          <a:off x="4603932" y="3429000"/>
          <a:ext cx="4150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effectLst/>
                        </a:rPr>
                        <a:t>gFyE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0.638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wzE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wx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465667" y="60928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and </a:t>
            </a:r>
            <a:r>
              <a:rPr lang="en-US" dirty="0" err="1"/>
              <a:t>gFzE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7141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Second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332510379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41-E422-EFE5-7CF7-04D7D8F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5" y="2895602"/>
            <a:ext cx="4443250" cy="3574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83522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 methods of analysis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Activities</a:t>
            </a:r>
          </a:p>
          <a:p>
            <a:pPr lvl="1"/>
            <a:r>
              <a:rPr lang="en-US" dirty="0"/>
              <a:t>Following the same procedure as before, we tested a logistic regression classifier model using angular velocity and acceleration. Adding additional features did not significantly improve the results.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66DE-F311-5D10-E548-75E4B2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8" y="2501023"/>
            <a:ext cx="4174337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AD2D5-1A42-2B2E-27B3-0B9C33900BF2}"/>
              </a:ext>
            </a:extLst>
          </p:cNvPr>
          <p:cNvSpPr txBox="1"/>
          <p:nvPr/>
        </p:nvSpPr>
        <p:spPr>
          <a:xfrm>
            <a:off x="504774" y="5869742"/>
            <a:ext cx="37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Baseline</a:t>
            </a:r>
            <a:r>
              <a:rPr lang="en-US" sz="1200" dirty="0"/>
              <a:t> model (angular velocity and acceleration)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6C18-B408-DC21-211E-F1D129A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2" y="2501023"/>
            <a:ext cx="4174338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BC821-F06A-9AC7-B586-61C124F9FF74}"/>
              </a:ext>
            </a:extLst>
          </p:cNvPr>
          <p:cNvSpPr txBox="1"/>
          <p:nvPr/>
        </p:nvSpPr>
        <p:spPr>
          <a:xfrm>
            <a:off x="4972567" y="5847906"/>
            <a:ext cx="34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Full</a:t>
            </a:r>
            <a:r>
              <a:rPr lang="en-US" sz="1200" dirty="0"/>
              <a:t> Model using all 18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4979-8351-82E0-CCCE-0C087B419B32}"/>
              </a:ext>
            </a:extLst>
          </p:cNvPr>
          <p:cNvSpPr txBox="1"/>
          <p:nvPr/>
        </p:nvSpPr>
        <p:spPr>
          <a:xfrm>
            <a:off x="2553947" y="6142884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(Walking)</a:t>
            </a:r>
          </a:p>
        </p:txBody>
      </p:sp>
    </p:spTree>
    <p:extLst>
      <p:ext uri="{BB962C8B-B14F-4D97-AF65-F5344CB8AC3E}">
        <p14:creationId xmlns:p14="http://schemas.microsoft.com/office/powerpoint/2010/main" val="2269961876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Logistic Model did not seem promising.  To resolve this other models were tested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train-test data, and compared using a separate validation dataset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DCE5532-9675-3BA5-761A-449187748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69567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0.6599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31103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0CC97C2-77BE-9730-3991-296F5F94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619226"/>
            <a:ext cx="5486402" cy="433481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320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7" name="gy-activity.mp4">
            <a:hlinkClick r:id="" action="ppaction://media"/>
            <a:extLst>
              <a:ext uri="{FF2B5EF4-FFF2-40B4-BE49-F238E27FC236}">
                <a16:creationId xmlns:a16="http://schemas.microsoft.com/office/drawing/2014/main" id="{034D314D-192E-6B04-551C-ABFE698E5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667" y="1615016"/>
            <a:ext cx="5672666" cy="4254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8897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A KNN model for activity identification was built using only </a:t>
            </a:r>
            <a:r>
              <a:rPr lang="en-US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1377"/>
              </p:ext>
            </p:extLst>
          </p:nvPr>
        </p:nvGraphicFramePr>
        <p:xfrm>
          <a:off x="4603932" y="2965846"/>
          <a:ext cx="41507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gFxE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0.168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wxE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u="none" strike="noStrike" dirty="0" err="1">
                          <a:effectLst/>
                        </a:rPr>
                        <a:t>wyE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wzE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u="none" strike="noStrik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dirty="0">
                          <a:effectLst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75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389284" y="608085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</a:t>
            </a:r>
            <a:r>
              <a:rPr lang="en-US" dirty="0" err="1"/>
              <a:t>gFzE</a:t>
            </a:r>
            <a:r>
              <a:rPr lang="en-US" dirty="0"/>
              <a:t>, </a:t>
            </a:r>
            <a:r>
              <a:rPr lang="en-US" dirty="0" err="1"/>
              <a:t>wxE</a:t>
            </a:r>
            <a:r>
              <a:rPr lang="en-US" dirty="0"/>
              <a:t>, </a:t>
            </a:r>
            <a:r>
              <a:rPr lang="en-US" dirty="0" err="1"/>
              <a:t>wyE</a:t>
            </a:r>
            <a:r>
              <a:rPr lang="en-US" dirty="0"/>
              <a:t>, and </a:t>
            </a:r>
            <a:r>
              <a:rPr lang="en-US" dirty="0" err="1"/>
              <a:t>wzE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4EF6B-26C8-82DF-E686-B4D8F5E4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4" y="2917987"/>
            <a:ext cx="3815428" cy="301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859237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Did we succeed?</a:t>
            </a:r>
          </a:p>
        </p:txBody>
      </p:sp>
    </p:spTree>
    <p:extLst>
      <p:ext uri="{BB962C8B-B14F-4D97-AF65-F5344CB8AC3E}">
        <p14:creationId xmlns:p14="http://schemas.microsoft.com/office/powerpoint/2010/main" val="2180638279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– but more to do!</a:t>
            </a:r>
          </a:p>
          <a:p>
            <a:pPr lvl="1"/>
            <a:r>
              <a:rPr lang="en-US" dirty="0"/>
              <a:t>Based on our findings, these explorations could be extended further</a:t>
            </a:r>
          </a:p>
          <a:p>
            <a:pPr lvl="2"/>
            <a:r>
              <a:rPr lang="en-US" dirty="0"/>
              <a:t>Identify Speed/Length of Stride</a:t>
            </a:r>
          </a:p>
          <a:p>
            <a:pPr lvl="2"/>
            <a:r>
              <a:rPr lang="en-US" dirty="0"/>
              <a:t>Abnormal locomotion</a:t>
            </a:r>
          </a:p>
          <a:p>
            <a:pPr lvl="2"/>
            <a:r>
              <a:rPr lang="en-US" dirty="0"/>
              <a:t>Handedness</a:t>
            </a:r>
          </a:p>
          <a:p>
            <a:pPr lvl="2"/>
            <a:r>
              <a:rPr lang="en-US" dirty="0"/>
              <a:t>Stance</a:t>
            </a:r>
          </a:p>
          <a:p>
            <a:pPr lvl="2"/>
            <a:r>
              <a:rPr lang="en-US" dirty="0"/>
              <a:t>Tool Positioning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(e.g. righty vs lefty)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r>
              <a:rPr lang="en-US" dirty="0"/>
              <a:t>Reasonable model improvements could involve measuring IMU at several points on the body and using stride length as an additional feature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8161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Before we go…</a:t>
            </a:r>
          </a:p>
        </p:txBody>
      </p:sp>
    </p:spTree>
    <p:extLst>
      <p:ext uri="{BB962C8B-B14F-4D97-AF65-F5344CB8AC3E}">
        <p14:creationId xmlns:p14="http://schemas.microsoft.com/office/powerpoint/2010/main" val="3826265726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6072393" cy="5487121"/>
          </a:xfrm>
        </p:spPr>
        <p:txBody>
          <a:bodyPr/>
          <a:lstStyle/>
          <a:p>
            <a:r>
              <a:rPr lang="en-US" dirty="0"/>
              <a:t>Rich Lukas</a:t>
            </a:r>
          </a:p>
          <a:p>
            <a:pPr lvl="1"/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A great deal of information is buried in IMU data.  We can infer a great deal about a work site and user behavior.</a:t>
            </a:r>
          </a:p>
          <a:p>
            <a:pPr lvl="2"/>
            <a:r>
              <a:rPr lang="en-US" dirty="0"/>
              <a:t>Greater confidence in our ability to measure/model our environment beyond simply tool performance.</a:t>
            </a:r>
          </a:p>
          <a:p>
            <a:pPr lvl="2"/>
            <a:r>
              <a:rPr lang="en-US" dirty="0"/>
              <a:t>Ability to manipulate data in Python and create sophisticated analysis.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DB43-9A30-425A-B206-E31A581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07550"/>
            <a:ext cx="2664897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564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5809926" cy="5487121"/>
          </a:xfrm>
        </p:spPr>
        <p:txBody>
          <a:bodyPr/>
          <a:lstStyle/>
          <a:p>
            <a:r>
              <a:rPr lang="en-US" dirty="0"/>
              <a:t>Dan Olson</a:t>
            </a:r>
          </a:p>
          <a:p>
            <a:pPr lvl="1"/>
            <a:r>
              <a:rPr lang="en-US" dirty="0"/>
              <a:t>TBD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TBD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1247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 (inertial measurement unit), which recorded angular velocity and acceleration</a:t>
            </a:r>
          </a:p>
          <a:p>
            <a:pPr lvl="2"/>
            <a:r>
              <a:rPr lang="en-US" dirty="0"/>
              <a:t>Data was collected at 500 Hz and then down sampled to 100 Hz</a:t>
            </a:r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was generated (as opposed to using primary &amp; secondary sets)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and Answers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F775A-3574-2D77-78FD-32909FDC125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31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944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 Olson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84" y="1143000"/>
            <a:ext cx="6563232" cy="5063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007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8" y="1207550"/>
            <a:ext cx="6857284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George Burkhardt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5" y="1207550"/>
            <a:ext cx="6343730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0919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 Compared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688153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6118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2/22/23</a:t>
            </a:fld>
            <a:endParaRPr lang="en-US"/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732" y="1566650"/>
            <a:ext cx="5860536" cy="43954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1201</TotalTime>
  <Words>1013</Words>
  <Application>Microsoft Macintosh PowerPoint</Application>
  <PresentationFormat>On-screen Show (4:3)</PresentationFormat>
  <Paragraphs>250</Paragraphs>
  <Slides>30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Calibri</vt:lpstr>
      <vt:lpstr>Wingdings</vt:lpstr>
      <vt:lpstr>Milwaukee Template</vt:lpstr>
      <vt:lpstr>User Identification based on Movement</vt:lpstr>
      <vt:lpstr>User Identification based on Movement</vt:lpstr>
      <vt:lpstr>User Identification based on Movement</vt:lpstr>
      <vt:lpstr>Exploratory Data Analysis</vt:lpstr>
      <vt:lpstr>Uniqueness of Gait</vt:lpstr>
      <vt:lpstr>Uniqueness of Gait</vt:lpstr>
      <vt:lpstr>Uniqueness of Gait</vt:lpstr>
      <vt:lpstr>Uniqueness of Gait Compared</vt:lpstr>
      <vt:lpstr>Forces in 3-space</vt:lpstr>
      <vt:lpstr>Model the First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Model the Second</vt:lpstr>
      <vt:lpstr>Identifying Activities</vt:lpstr>
      <vt:lpstr>Identifying Activities</vt:lpstr>
      <vt:lpstr>Identifying Activities</vt:lpstr>
      <vt:lpstr>Identifying Activities</vt:lpstr>
      <vt:lpstr>Identifying Activities</vt:lpstr>
      <vt:lpstr>Identifying Individuals</vt:lpstr>
      <vt:lpstr>Conclusion</vt:lpstr>
      <vt:lpstr>Identifying Individuals</vt:lpstr>
      <vt:lpstr>About Us</vt:lpstr>
      <vt:lpstr>About Us</vt:lpstr>
      <vt:lpstr>About Us</vt:lpstr>
      <vt:lpstr>Question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Robert Burkhardt</cp:lastModifiedBy>
  <cp:revision>36</cp:revision>
  <dcterms:created xsi:type="dcterms:W3CDTF">2023-02-18T18:48:42Z</dcterms:created>
  <dcterms:modified xsi:type="dcterms:W3CDTF">2023-02-22T15:23:45Z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